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6" autoAdjust="0"/>
    <p:restoredTop sz="94660"/>
  </p:normalViewPr>
  <p:slideViewPr>
    <p:cSldViewPr snapToGrid="0">
      <p:cViewPr varScale="1">
        <p:scale>
          <a:sx n="73" d="100"/>
          <a:sy n="73" d="100"/>
        </p:scale>
        <p:origin x="4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74C823-69CE-4FC3-B015-42FD9BE1776A}" type="doc">
      <dgm:prSet loTypeId="urn:microsoft.com/office/officeart/2005/8/layout/matrix1" loCatId="matrix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F53535B-09F4-4477-B044-5B7EA7FB1EB7}">
      <dgm:prSet phldrT="[Text]"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SWOT</a:t>
          </a:r>
        </a:p>
      </dgm:t>
    </dgm:pt>
    <dgm:pt modelId="{99BDA983-45C8-4853-B2A2-6D5FAF47FC56}" type="parTrans" cxnId="{CD19E60B-DF75-4342-ADE3-5FFFC8BD3BC1}">
      <dgm:prSet/>
      <dgm:spPr/>
      <dgm:t>
        <a:bodyPr/>
        <a:lstStyle/>
        <a:p>
          <a:endParaRPr lang="en-US"/>
        </a:p>
      </dgm:t>
    </dgm:pt>
    <dgm:pt modelId="{452AAE34-78F8-4B2F-9239-FFD332F5E9E7}" type="sibTrans" cxnId="{CD19E60B-DF75-4342-ADE3-5FFFC8BD3BC1}">
      <dgm:prSet/>
      <dgm:spPr/>
      <dgm:t>
        <a:bodyPr/>
        <a:lstStyle/>
        <a:p>
          <a:endParaRPr lang="en-US"/>
        </a:p>
      </dgm:t>
    </dgm:pt>
    <dgm:pt modelId="{10FAD4EC-EF29-4CDD-A967-6403441EB523}">
      <dgm:prSet phldrT="[Text]" custT="1"/>
      <dgm:spPr>
        <a:solidFill>
          <a:srgbClr val="E04040"/>
        </a:solidFill>
      </dgm:spPr>
      <dgm:t>
        <a:bodyPr/>
        <a:lstStyle/>
        <a:p>
          <a:pPr algn="ctr"/>
          <a:endParaRPr lang="en-US" sz="1400" dirty="0"/>
        </a:p>
        <a:p>
          <a:pPr algn="ctr"/>
          <a:endParaRPr lang="en-US" sz="1400" dirty="0"/>
        </a:p>
        <a:p>
          <a:pPr algn="ctr"/>
          <a:endParaRPr lang="en-US" sz="1400" dirty="0"/>
        </a:p>
        <a:p>
          <a:pPr algn="ctr"/>
          <a:endParaRPr lang="en-US" sz="1400" dirty="0"/>
        </a:p>
        <a:p>
          <a:pPr algn="ctr"/>
          <a:endParaRPr lang="en-US" sz="1400" dirty="0"/>
        </a:p>
        <a:p>
          <a:pPr algn="ctr"/>
          <a:endParaRPr lang="en-US" sz="1200" dirty="0"/>
        </a:p>
        <a:p>
          <a:pPr algn="ctr"/>
          <a:endParaRPr lang="en-US" sz="1200" dirty="0"/>
        </a:p>
        <a:p>
          <a:pPr algn="ctr"/>
          <a:endParaRPr lang="en-US" sz="1200" dirty="0"/>
        </a:p>
        <a:p>
          <a:pPr algn="ctr"/>
          <a:endParaRPr lang="en-US" sz="1200" dirty="0"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  <a:p>
          <a:pPr algn="ctr"/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STRENGTHS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1) pretzo is an Egyptian product that has been produces since 1998 and can be trusted.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2) High quality product, low unit price.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3) A healthy snack as Pretzo is low calories, low fat [baked not fried], no artificial flavors, no added colors, </a:t>
          </a:r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presevative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free and high in fiber.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4) We launched a new family size package to enjoy it with your beloved ones.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5) Can be used in food </a:t>
          </a:r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recipies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6) Available at </a:t>
          </a:r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wellknown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markets as </a:t>
          </a:r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carrefour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7) Loyal customers, people who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tries it like it. </a:t>
          </a:r>
        </a:p>
        <a:p>
          <a:pPr algn="l"/>
          <a:endParaRPr lang="en-US" sz="1400" dirty="0"/>
        </a:p>
        <a:p>
          <a:pPr algn="l"/>
          <a:endParaRPr lang="en-US" sz="1400" dirty="0"/>
        </a:p>
        <a:p>
          <a:pPr algn="l"/>
          <a:endParaRPr lang="en-US" sz="1400" dirty="0"/>
        </a:p>
        <a:p>
          <a:pPr algn="ctr"/>
          <a:endParaRPr lang="en-US" sz="4100" dirty="0"/>
        </a:p>
      </dgm:t>
    </dgm:pt>
    <dgm:pt modelId="{6BFBD9CE-9FEF-4D96-BE1B-325544E595F2}" type="parTrans" cxnId="{D894B55F-F710-4438-B04C-3EBD1FAD978E}">
      <dgm:prSet/>
      <dgm:spPr/>
      <dgm:t>
        <a:bodyPr/>
        <a:lstStyle/>
        <a:p>
          <a:endParaRPr lang="en-US"/>
        </a:p>
      </dgm:t>
    </dgm:pt>
    <dgm:pt modelId="{9FF03423-266E-4753-9FB2-22A7FF3CE169}" type="sibTrans" cxnId="{D894B55F-F710-4438-B04C-3EBD1FAD978E}">
      <dgm:prSet/>
      <dgm:spPr/>
      <dgm:t>
        <a:bodyPr/>
        <a:lstStyle/>
        <a:p>
          <a:endParaRPr lang="en-US"/>
        </a:p>
      </dgm:t>
    </dgm:pt>
    <dgm:pt modelId="{6A85648F-5A2A-44CD-8094-DE3B435D5D0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en-US" sz="14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WAKNESSES</a:t>
          </a:r>
        </a:p>
        <a:p>
          <a:pPr algn="l"/>
          <a:r>
            <a:rPr lang="en-US" sz="1200" b="0">
              <a:solidFill>
                <a:schemeClr val="bg1"/>
              </a:solidFill>
            </a:rPr>
            <a:t>1) Adverising and promotional capabilities.</a:t>
          </a: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  <a:p>
          <a:pPr algn="l"/>
          <a:endParaRPr lang="en-US" sz="1200" b="0">
            <a:solidFill>
              <a:schemeClr val="bg1"/>
            </a:solidFill>
          </a:endParaRPr>
        </a:p>
      </dgm:t>
    </dgm:pt>
    <dgm:pt modelId="{7BDAFF68-F557-47A3-A1B9-53FCF0AD4253}" type="parTrans" cxnId="{7C4E0C2B-B84D-45BE-B0D7-22BC8F5D59B0}">
      <dgm:prSet/>
      <dgm:spPr/>
      <dgm:t>
        <a:bodyPr/>
        <a:lstStyle/>
        <a:p>
          <a:endParaRPr lang="en-US"/>
        </a:p>
      </dgm:t>
    </dgm:pt>
    <dgm:pt modelId="{FE8852CC-C272-418C-9E8F-EEE62E9C06FE}" type="sibTrans" cxnId="{7C4E0C2B-B84D-45BE-B0D7-22BC8F5D59B0}">
      <dgm:prSet/>
      <dgm:spPr/>
      <dgm:t>
        <a:bodyPr/>
        <a:lstStyle/>
        <a:p>
          <a:endParaRPr lang="en-US"/>
        </a:p>
      </dgm:t>
    </dgm:pt>
    <dgm:pt modelId="{AE416097-BE13-4D32-B832-AD6270168AFA}">
      <dgm:prSet phldrT="[Text]" custT="1"/>
      <dgm:spPr>
        <a:solidFill>
          <a:srgbClr val="FFC000"/>
        </a:solidFill>
      </dgm:spPr>
      <dgm:t>
        <a:bodyPr/>
        <a:lstStyle/>
        <a:p>
          <a:pPr algn="ctr"/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ctr"/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OPPURTUNITIES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1) Changes in lifestyle, increasing the number of healthy people consuming more healthy snacks since covid-19 virus.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2) The majority of people is buying products online according to the pandemic, pretzo is available in online markets as </a:t>
          </a:r>
          <a:r>
            <a:rPr lang="en-US" sz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souq.com 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2) The targeted segment is wide as pretzo can be consumed by any age starting from 3+ years old.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3) Lowest pretzels price among competitors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4) Pretzo is a healthy snack product which is rare in the markets.</a:t>
          </a:r>
        </a:p>
        <a:p>
          <a:pPr algn="l"/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5) Advertise to improve brand recognition.</a:t>
          </a:r>
        </a:p>
        <a:p>
          <a:pPr algn="l"/>
          <a:endParaRPr lang="en-US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D20319-0F1C-493E-B730-5DF5DE5D1D0F}" type="parTrans" cxnId="{8F4F5123-97EF-47AB-AB17-9E5D7491C56D}">
      <dgm:prSet/>
      <dgm:spPr/>
      <dgm:t>
        <a:bodyPr/>
        <a:lstStyle/>
        <a:p>
          <a:endParaRPr lang="en-US"/>
        </a:p>
      </dgm:t>
    </dgm:pt>
    <dgm:pt modelId="{BA8267E2-9F91-45F2-A073-FFE66D004C1E}" type="sibTrans" cxnId="{8F4F5123-97EF-47AB-AB17-9E5D7491C56D}">
      <dgm:prSet/>
      <dgm:spPr/>
      <dgm:t>
        <a:bodyPr/>
        <a:lstStyle/>
        <a:p>
          <a:endParaRPr lang="en-US"/>
        </a:p>
      </dgm:t>
    </dgm:pt>
    <dgm:pt modelId="{6198BFA7-D15E-462B-ACD8-BD300539E903}">
      <dgm:prSet phldrT="[Text]" custT="1"/>
      <dgm:spPr>
        <a:solidFill>
          <a:srgbClr val="9C5BCD"/>
        </a:solidFill>
      </dgm:spPr>
      <dgm:t>
        <a:bodyPr/>
        <a:lstStyle/>
        <a:p>
          <a:pPr algn="ctr"/>
          <a:r>
            <a:rPr lang="en-US" sz="1400">
              <a:latin typeface="Times New Roman" panose="02020603050405020304" pitchFamily="18" charset="0"/>
              <a:cs typeface="Times New Roman" panose="02020603050405020304" pitchFamily="18" charset="0"/>
            </a:rPr>
            <a:t>THREATS</a:t>
          </a:r>
        </a:p>
        <a:p>
          <a:pPr algn="l"/>
          <a:r>
            <a:rPr lang="en-US" sz="1200">
              <a:latin typeface="Times New Roman" panose="02020603050405020304" pitchFamily="18" charset="0"/>
              <a:cs typeface="Times New Roman" panose="02020603050405020304" pitchFamily="18" charset="0"/>
            </a:rPr>
            <a:t>1) Not many people knows about the product.</a:t>
          </a:r>
        </a:p>
        <a:p>
          <a:pPr algn="l"/>
          <a:r>
            <a:rPr lang="en-US" sz="1200">
              <a:latin typeface="Times New Roman" panose="02020603050405020304" pitchFamily="18" charset="0"/>
              <a:cs typeface="Times New Roman" panose="02020603050405020304" pitchFamily="18" charset="0"/>
            </a:rPr>
            <a:t>2) The product can be replaced by another healthy snack.</a:t>
          </a:r>
        </a:p>
        <a:p>
          <a:pPr algn="l"/>
          <a:r>
            <a:rPr lang="en-US" sz="1200">
              <a:latin typeface="Times New Roman" panose="02020603050405020304" pitchFamily="18" charset="0"/>
              <a:cs typeface="Times New Roman" panose="02020603050405020304" pitchFamily="18" charset="0"/>
            </a:rPr>
            <a:t>3) Competitors spend far more on advertising.</a:t>
          </a:r>
        </a:p>
        <a:p>
          <a:pPr algn="l"/>
          <a:r>
            <a:rPr lang="en-US" sz="1200">
              <a:latin typeface="Times New Roman" panose="02020603050405020304" pitchFamily="18" charset="0"/>
              <a:cs typeface="Times New Roman" panose="02020603050405020304" pitchFamily="18" charset="0"/>
            </a:rPr>
            <a:t>4) Could be copied by competing natural products.</a:t>
          </a: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endParaRPr lang="en-US" sz="12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2EF34D4-64CE-4D04-A5FF-CD1BA1DAF347}" type="parTrans" cxnId="{8059AB49-7AC3-4C04-A159-111B7699ED5F}">
      <dgm:prSet/>
      <dgm:spPr/>
      <dgm:t>
        <a:bodyPr/>
        <a:lstStyle/>
        <a:p>
          <a:endParaRPr lang="en-US"/>
        </a:p>
      </dgm:t>
    </dgm:pt>
    <dgm:pt modelId="{DA2B5C4F-12DC-4D82-9ACF-A1015CB6BFD5}" type="sibTrans" cxnId="{8059AB49-7AC3-4C04-A159-111B7699ED5F}">
      <dgm:prSet/>
      <dgm:spPr/>
      <dgm:t>
        <a:bodyPr/>
        <a:lstStyle/>
        <a:p>
          <a:endParaRPr lang="en-US"/>
        </a:p>
      </dgm:t>
    </dgm:pt>
    <dgm:pt modelId="{5A11AE58-0D84-486E-B8D3-7620DB3D01BF}" type="pres">
      <dgm:prSet presAssocID="{7C74C823-69CE-4FC3-B015-42FD9BE1776A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0F29022-6ED6-460E-BD40-ED0B2C203686}" type="pres">
      <dgm:prSet presAssocID="{7C74C823-69CE-4FC3-B015-42FD9BE1776A}" presName="matrix" presStyleCnt="0"/>
      <dgm:spPr/>
    </dgm:pt>
    <dgm:pt modelId="{42E25BA2-485C-4C78-B533-5C05A57BA938}" type="pres">
      <dgm:prSet presAssocID="{7C74C823-69CE-4FC3-B015-42FD9BE1776A}" presName="tile1" presStyleLbl="node1" presStyleIdx="0" presStyleCnt="4" custLinFactNeighborX="-8333" custLinFactNeighborY="-45239"/>
      <dgm:spPr/>
      <dgm:t>
        <a:bodyPr/>
        <a:lstStyle/>
        <a:p>
          <a:endParaRPr lang="en-US"/>
        </a:p>
      </dgm:t>
    </dgm:pt>
    <dgm:pt modelId="{C26CCA8D-94F2-4E66-A8DC-1C291FF0AD6C}" type="pres">
      <dgm:prSet presAssocID="{7C74C823-69CE-4FC3-B015-42FD9BE1776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B46E0E-9357-40B3-BE4D-1F9E47BF6D9F}" type="pres">
      <dgm:prSet presAssocID="{7C74C823-69CE-4FC3-B015-42FD9BE1776A}" presName="tile2" presStyleLbl="node1" presStyleIdx="1" presStyleCnt="4" custLinFactNeighborX="4167" custLinFactNeighborY="-1191"/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9818703B-5ABD-4D4A-B893-1227725645EA}" type="pres">
      <dgm:prSet presAssocID="{7C74C823-69CE-4FC3-B015-42FD9BE1776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6AD2CE-BCDF-499E-BF66-7AFC333FF12B}" type="pres">
      <dgm:prSet presAssocID="{7C74C823-69CE-4FC3-B015-42FD9BE1776A}" presName="tile3" presStyleLbl="node1" presStyleIdx="2" presStyleCnt="4" custLinFactNeighborX="-12500" custLinFactNeighborY="22619"/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BC3EE9C-D987-40E6-95DD-6E24582C59CA}" type="pres">
      <dgm:prSet presAssocID="{7C74C823-69CE-4FC3-B015-42FD9BE1776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C97CD7-0229-4CCF-B5F3-AA44DF5EF8FB}" type="pres">
      <dgm:prSet presAssocID="{7C74C823-69CE-4FC3-B015-42FD9BE1776A}" presName="tile4" presStyleLbl="node1" presStyleIdx="3" presStyleCnt="4"/>
      <dgm:spPr/>
      <dgm:t>
        <a:bodyPr/>
        <a:lstStyle/>
        <a:p>
          <a:endParaRPr lang="en-US"/>
        </a:p>
      </dgm:t>
    </dgm:pt>
    <dgm:pt modelId="{DFE3AFDA-9F0E-44E2-B309-FB07EE1B3D2E}" type="pres">
      <dgm:prSet presAssocID="{7C74C823-69CE-4FC3-B015-42FD9BE1776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2AE13-90FE-4015-9E09-1188807E03A9}" type="pres">
      <dgm:prSet presAssocID="{7C74C823-69CE-4FC3-B015-42FD9BE1776A}" presName="centerTile" presStyleLbl="fgShp" presStyleIdx="0" presStyleCnt="1" custScaleX="87411" custScaleY="68412" custLinFactNeighborX="2315" custLinFactNeighborY="-2381">
        <dgm:presLayoutVars>
          <dgm:chMax val="0"/>
          <dgm:chPref val="0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</dgm:ptLst>
  <dgm:cxnLst>
    <dgm:cxn modelId="{9C99EC6E-ECE6-4C01-A161-08F8A7CA2CB2}" type="presOf" srcId="{6198BFA7-D15E-462B-ACD8-BD300539E903}" destId="{33C97CD7-0229-4CCF-B5F3-AA44DF5EF8FB}" srcOrd="0" destOrd="0" presId="urn:microsoft.com/office/officeart/2005/8/layout/matrix1"/>
    <dgm:cxn modelId="{80FBFA8B-5276-428A-8B8B-38B5BECFD46B}" type="presOf" srcId="{AE416097-BE13-4D32-B832-AD6270168AFA}" destId="{D46AD2CE-BCDF-499E-BF66-7AFC333FF12B}" srcOrd="0" destOrd="0" presId="urn:microsoft.com/office/officeart/2005/8/layout/matrix1"/>
    <dgm:cxn modelId="{D894B55F-F710-4438-B04C-3EBD1FAD978E}" srcId="{CF53535B-09F4-4477-B044-5B7EA7FB1EB7}" destId="{10FAD4EC-EF29-4CDD-A967-6403441EB523}" srcOrd="0" destOrd="0" parTransId="{6BFBD9CE-9FEF-4D96-BE1B-325544E595F2}" sibTransId="{9FF03423-266E-4753-9FB2-22A7FF3CE169}"/>
    <dgm:cxn modelId="{72AC89C2-A8C0-418E-9EE9-9D99466D29F7}" type="presOf" srcId="{6A85648F-5A2A-44CD-8094-DE3B435D5D07}" destId="{BFB46E0E-9357-40B3-BE4D-1F9E47BF6D9F}" srcOrd="0" destOrd="0" presId="urn:microsoft.com/office/officeart/2005/8/layout/matrix1"/>
    <dgm:cxn modelId="{52E5098F-BAC4-4ED0-A9CA-C47E8DA08831}" type="presOf" srcId="{10FAD4EC-EF29-4CDD-A967-6403441EB523}" destId="{42E25BA2-485C-4C78-B533-5C05A57BA938}" srcOrd="0" destOrd="0" presId="urn:microsoft.com/office/officeart/2005/8/layout/matrix1"/>
    <dgm:cxn modelId="{7C4E0C2B-B84D-45BE-B0D7-22BC8F5D59B0}" srcId="{CF53535B-09F4-4477-B044-5B7EA7FB1EB7}" destId="{6A85648F-5A2A-44CD-8094-DE3B435D5D07}" srcOrd="1" destOrd="0" parTransId="{7BDAFF68-F557-47A3-A1B9-53FCF0AD4253}" sibTransId="{FE8852CC-C272-418C-9E8F-EEE62E9C06FE}"/>
    <dgm:cxn modelId="{1A7850E0-7FF9-49B9-BC60-559BD47FC93D}" type="presOf" srcId="{6198BFA7-D15E-462B-ACD8-BD300539E903}" destId="{DFE3AFDA-9F0E-44E2-B309-FB07EE1B3D2E}" srcOrd="1" destOrd="0" presId="urn:microsoft.com/office/officeart/2005/8/layout/matrix1"/>
    <dgm:cxn modelId="{CD19E60B-DF75-4342-ADE3-5FFFC8BD3BC1}" srcId="{7C74C823-69CE-4FC3-B015-42FD9BE1776A}" destId="{CF53535B-09F4-4477-B044-5B7EA7FB1EB7}" srcOrd="0" destOrd="0" parTransId="{99BDA983-45C8-4853-B2A2-6D5FAF47FC56}" sibTransId="{452AAE34-78F8-4B2F-9239-FFD332F5E9E7}"/>
    <dgm:cxn modelId="{0F9E8505-8E6E-4265-BB73-DE89C3A9E62F}" type="presOf" srcId="{10FAD4EC-EF29-4CDD-A967-6403441EB523}" destId="{C26CCA8D-94F2-4E66-A8DC-1C291FF0AD6C}" srcOrd="1" destOrd="0" presId="urn:microsoft.com/office/officeart/2005/8/layout/matrix1"/>
    <dgm:cxn modelId="{DCCC6CAE-499E-4D36-820E-D76DCC9BB468}" type="presOf" srcId="{6A85648F-5A2A-44CD-8094-DE3B435D5D07}" destId="{9818703B-5ABD-4D4A-B893-1227725645EA}" srcOrd="1" destOrd="0" presId="urn:microsoft.com/office/officeart/2005/8/layout/matrix1"/>
    <dgm:cxn modelId="{8F4F5123-97EF-47AB-AB17-9E5D7491C56D}" srcId="{CF53535B-09F4-4477-B044-5B7EA7FB1EB7}" destId="{AE416097-BE13-4D32-B832-AD6270168AFA}" srcOrd="2" destOrd="0" parTransId="{3BD20319-0F1C-493E-B730-5DF5DE5D1D0F}" sibTransId="{BA8267E2-9F91-45F2-A073-FFE66D004C1E}"/>
    <dgm:cxn modelId="{8059AB49-7AC3-4C04-A159-111B7699ED5F}" srcId="{CF53535B-09F4-4477-B044-5B7EA7FB1EB7}" destId="{6198BFA7-D15E-462B-ACD8-BD300539E903}" srcOrd="3" destOrd="0" parTransId="{12EF34D4-64CE-4D04-A5FF-CD1BA1DAF347}" sibTransId="{DA2B5C4F-12DC-4D82-9ACF-A1015CB6BFD5}"/>
    <dgm:cxn modelId="{4A4015B7-EF13-4B66-ADA3-C1FF28A67CDA}" type="presOf" srcId="{7C74C823-69CE-4FC3-B015-42FD9BE1776A}" destId="{5A11AE58-0D84-486E-B8D3-7620DB3D01BF}" srcOrd="0" destOrd="0" presId="urn:microsoft.com/office/officeart/2005/8/layout/matrix1"/>
    <dgm:cxn modelId="{C25179A1-86A7-467A-80E6-D885FEA87EF9}" type="presOf" srcId="{AE416097-BE13-4D32-B832-AD6270168AFA}" destId="{3BC3EE9C-D987-40E6-95DD-6E24582C59CA}" srcOrd="1" destOrd="0" presId="urn:microsoft.com/office/officeart/2005/8/layout/matrix1"/>
    <dgm:cxn modelId="{3EEA52D5-C60D-442A-B00D-D1159F69811E}" type="presOf" srcId="{CF53535B-09F4-4477-B044-5B7EA7FB1EB7}" destId="{5B12AE13-90FE-4015-9E09-1188807E03A9}" srcOrd="0" destOrd="0" presId="urn:microsoft.com/office/officeart/2005/8/layout/matrix1"/>
    <dgm:cxn modelId="{7C9D51D9-EE48-47E4-BC26-19E87E8B8980}" type="presParOf" srcId="{5A11AE58-0D84-486E-B8D3-7620DB3D01BF}" destId="{00F29022-6ED6-460E-BD40-ED0B2C203686}" srcOrd="0" destOrd="0" presId="urn:microsoft.com/office/officeart/2005/8/layout/matrix1"/>
    <dgm:cxn modelId="{0E9130E7-74D0-4EBE-B8FC-9DAA8FD7AB63}" type="presParOf" srcId="{00F29022-6ED6-460E-BD40-ED0B2C203686}" destId="{42E25BA2-485C-4C78-B533-5C05A57BA938}" srcOrd="0" destOrd="0" presId="urn:microsoft.com/office/officeart/2005/8/layout/matrix1"/>
    <dgm:cxn modelId="{36BC88FE-3469-4608-9F60-EBE5614CE5F4}" type="presParOf" srcId="{00F29022-6ED6-460E-BD40-ED0B2C203686}" destId="{C26CCA8D-94F2-4E66-A8DC-1C291FF0AD6C}" srcOrd="1" destOrd="0" presId="urn:microsoft.com/office/officeart/2005/8/layout/matrix1"/>
    <dgm:cxn modelId="{8AFDA7C4-2F72-4283-A662-656D3B8A7699}" type="presParOf" srcId="{00F29022-6ED6-460E-BD40-ED0B2C203686}" destId="{BFB46E0E-9357-40B3-BE4D-1F9E47BF6D9F}" srcOrd="2" destOrd="0" presId="urn:microsoft.com/office/officeart/2005/8/layout/matrix1"/>
    <dgm:cxn modelId="{DC8E46B4-09E1-4A7E-A903-4EE2A60FCA0F}" type="presParOf" srcId="{00F29022-6ED6-460E-BD40-ED0B2C203686}" destId="{9818703B-5ABD-4D4A-B893-1227725645EA}" srcOrd="3" destOrd="0" presId="urn:microsoft.com/office/officeart/2005/8/layout/matrix1"/>
    <dgm:cxn modelId="{22D1177A-8C17-49E3-B2EE-B3977085EBBF}" type="presParOf" srcId="{00F29022-6ED6-460E-BD40-ED0B2C203686}" destId="{D46AD2CE-BCDF-499E-BF66-7AFC333FF12B}" srcOrd="4" destOrd="0" presId="urn:microsoft.com/office/officeart/2005/8/layout/matrix1"/>
    <dgm:cxn modelId="{7C2E2C99-5F18-4F8E-A794-5AAD0F57765B}" type="presParOf" srcId="{00F29022-6ED6-460E-BD40-ED0B2C203686}" destId="{3BC3EE9C-D987-40E6-95DD-6E24582C59CA}" srcOrd="5" destOrd="0" presId="urn:microsoft.com/office/officeart/2005/8/layout/matrix1"/>
    <dgm:cxn modelId="{993CAE55-B6A5-4D52-A27B-C383042C9120}" type="presParOf" srcId="{00F29022-6ED6-460E-BD40-ED0B2C203686}" destId="{33C97CD7-0229-4CCF-B5F3-AA44DF5EF8FB}" srcOrd="6" destOrd="0" presId="urn:microsoft.com/office/officeart/2005/8/layout/matrix1"/>
    <dgm:cxn modelId="{D27D0A20-5715-4E81-A5DD-E0E5283B7EC2}" type="presParOf" srcId="{00F29022-6ED6-460E-BD40-ED0B2C203686}" destId="{DFE3AFDA-9F0E-44E2-B309-FB07EE1B3D2E}" srcOrd="7" destOrd="0" presId="urn:microsoft.com/office/officeart/2005/8/layout/matrix1"/>
    <dgm:cxn modelId="{93A9E1DF-DCB1-444F-8569-D1DA6BE61DA6}" type="presParOf" srcId="{5A11AE58-0D84-486E-B8D3-7620DB3D01BF}" destId="{5B12AE13-90FE-4015-9E09-1188807E03A9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25BA2-485C-4C78-B533-5C05A57BA938}">
      <dsp:nvSpPr>
        <dsp:cNvPr id="0" name=""/>
        <dsp:cNvSpPr/>
      </dsp:nvSpPr>
      <dsp:spPr>
        <a:xfrm rot="16200000">
          <a:off x="-192881" y="192881"/>
          <a:ext cx="3262312" cy="2876550"/>
        </a:xfrm>
        <a:prstGeom prst="round1Rect">
          <a:avLst/>
        </a:prstGeom>
        <a:solidFill>
          <a:srgbClr val="E04040"/>
        </a:soli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STRENGTHS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1) pretzo is an Egyptian product that has been produces since 1998 and can be trusted.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2) High quality product, low unit price.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3) A healthy snack as Pretzo is low calories, low fat [baked not fried], no artificial flavors, no added colors, </a:t>
          </a: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presevative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free and high in fiber.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4) We launched a new family size package to enjoy it with your beloved ones.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5) Can be used in food </a:t>
          </a: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recipies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6) Available at </a:t>
          </a: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wellknown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markets as </a:t>
          </a: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carrefour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7) Loyal customers, people who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tries it like it. 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100" kern="1200" dirty="0"/>
        </a:p>
      </dsp:txBody>
      <dsp:txXfrm rot="5400000">
        <a:off x="-1" y="1"/>
        <a:ext cx="2876550" cy="2446734"/>
      </dsp:txXfrm>
    </dsp:sp>
    <dsp:sp modelId="{BFB46E0E-9357-40B3-BE4D-1F9E47BF6D9F}">
      <dsp:nvSpPr>
        <dsp:cNvPr id="0" name=""/>
        <dsp:cNvSpPr/>
      </dsp:nvSpPr>
      <dsp:spPr>
        <a:xfrm>
          <a:off x="2876550" y="0"/>
          <a:ext cx="2876550" cy="3262312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3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WAKNESSES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>
              <a:solidFill>
                <a:schemeClr val="bg1"/>
              </a:solidFill>
            </a:rPr>
            <a:t>1) Adverising and promotional capabilities.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b="0" kern="1200">
            <a:solidFill>
              <a:schemeClr val="bg1"/>
            </a:solidFill>
          </a:endParaRPr>
        </a:p>
      </dsp:txBody>
      <dsp:txXfrm>
        <a:off x="2876550" y="0"/>
        <a:ext cx="2876550" cy="2446734"/>
      </dsp:txXfrm>
    </dsp:sp>
    <dsp:sp modelId="{D46AD2CE-BCDF-499E-BF66-7AFC333FF12B}">
      <dsp:nvSpPr>
        <dsp:cNvPr id="0" name=""/>
        <dsp:cNvSpPr/>
      </dsp:nvSpPr>
      <dsp:spPr>
        <a:xfrm rot="10800000">
          <a:off x="0" y="3262312"/>
          <a:ext cx="2876550" cy="3262312"/>
        </a:xfrm>
        <a:prstGeom prst="rect">
          <a:avLst/>
        </a:prstGeom>
        <a:solidFill>
          <a:srgbClr val="FFC000"/>
        </a:soli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4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OPPURTUNITIES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1) Changes in lifestyle, increasing the number of healthy people consuming more healthy snacks since covid-19 virus.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2) The majority of people is buying products online according to the pandemic, pretzo is available in online markets as </a:t>
          </a: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souq.com 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2) The targeted segment is wide as pretzo can be consumed by any age starting from 3+ years old.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3) Lowest pretzels price among competitors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4) Pretzo is a healthy snack product which is rare in the markets.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5) Advertise to improve brand recognition.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4077890"/>
        <a:ext cx="2876550" cy="2446734"/>
      </dsp:txXfrm>
    </dsp:sp>
    <dsp:sp modelId="{33C97CD7-0229-4CCF-B5F3-AA44DF5EF8FB}">
      <dsp:nvSpPr>
        <dsp:cNvPr id="0" name=""/>
        <dsp:cNvSpPr/>
      </dsp:nvSpPr>
      <dsp:spPr>
        <a:xfrm rot="5400000">
          <a:off x="2683668" y="3455193"/>
          <a:ext cx="3262312" cy="2876550"/>
        </a:xfrm>
        <a:prstGeom prst="round1Rect">
          <a:avLst/>
        </a:prstGeom>
        <a:solidFill>
          <a:srgbClr val="9C5BCD"/>
        </a:soli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THREATS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1) Not many people knows about the product.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2) The product can be replaced by another healthy snack.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3) Competitors spend far more on advertising.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4) Could be copied by competing natural products.</a:t>
          </a: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876549" y="4077890"/>
        <a:ext cx="2876550" cy="2446734"/>
      </dsp:txXfrm>
    </dsp:sp>
    <dsp:sp modelId="{5B12AE13-90FE-4015-9E09-1188807E03A9}">
      <dsp:nvSpPr>
        <dsp:cNvPr id="0" name=""/>
        <dsp:cNvSpPr/>
      </dsp:nvSpPr>
      <dsp:spPr>
        <a:xfrm>
          <a:off x="2162178" y="2665521"/>
          <a:ext cx="1508652" cy="1115906"/>
        </a:xfrm>
        <a:prstGeom prst="ellipse">
          <a:avLst/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tint val="40000"/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SWOT</a:t>
          </a:r>
        </a:p>
      </dsp:txBody>
      <dsp:txXfrm>
        <a:off x="2383115" y="2828942"/>
        <a:ext cx="1066778" cy="789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gif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FC9B26-E6EE-403F-8583-7EA0638F7729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B6F5C0-19F5-4C5C-9480-C3A157539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56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39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98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13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054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73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503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88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66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144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47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7/7/2021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993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DFF08F-DC6B-4601-B491-B0F83F6DD2DA}" type="datetimeFigureOut">
              <a:rPr lang="en-US" smtClean="0"/>
              <a:pPr/>
              <a:t>7/7/2021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83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2514" y="4943320"/>
            <a:ext cx="7772400" cy="1463040"/>
          </a:xfrm>
        </p:spPr>
        <p:txBody>
          <a:bodyPr/>
          <a:lstStyle/>
          <a:p>
            <a:r>
              <a:rPr lang="en-US" dirty="0" smtClean="0"/>
              <a:t>Pretzo imc plan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61422" y="5034420"/>
            <a:ext cx="3406460" cy="1339848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Mira Ahmed Mohamed Ibrahim</a:t>
            </a:r>
            <a:endParaRPr lang="en-US" sz="1600" dirty="0" smtClean="0"/>
          </a:p>
          <a:p>
            <a:r>
              <a:rPr lang="en-US" sz="1600" dirty="0"/>
              <a:t>Nadeem AlaaEldin </a:t>
            </a:r>
            <a:r>
              <a:rPr lang="en-US" sz="1600" dirty="0" smtClean="0"/>
              <a:t>Abdulfattah                </a:t>
            </a:r>
          </a:p>
          <a:p>
            <a:r>
              <a:rPr lang="en-US" sz="1600" dirty="0" smtClean="0"/>
              <a:t>Jenny Ehab</a:t>
            </a:r>
          </a:p>
          <a:p>
            <a:r>
              <a:rPr lang="en-US" sz="1600" dirty="0"/>
              <a:t>Haneen Hassan </a:t>
            </a:r>
            <a:r>
              <a:rPr lang="en-US" sz="1600" dirty="0" smtClean="0"/>
              <a:t>Mahmoud</a:t>
            </a:r>
          </a:p>
          <a:p>
            <a:r>
              <a:rPr lang="en-US" sz="1600" dirty="0" smtClean="0"/>
              <a:t>Dina Khaled Hassan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359" y="257992"/>
            <a:ext cx="5347063" cy="40102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9" t="22275" r="4233" b="25719"/>
          <a:stretch/>
        </p:blipFill>
        <p:spPr>
          <a:xfrm>
            <a:off x="11107006" y="5887193"/>
            <a:ext cx="860876" cy="48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3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Marketing </a:t>
            </a:r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376" y="2286000"/>
            <a:ext cx="1059628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Increase sales by 20% by the end of the year, achieving turnover of 2,500,000 EGP, profit of 750,000 </a:t>
            </a:r>
            <a:r>
              <a:rPr lang="en-US" dirty="0" smtClean="0"/>
              <a:t>EGP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Increases the market share </a:t>
            </a:r>
            <a:r>
              <a:rPr lang="en-US" dirty="0" smtClean="0"/>
              <a:t>by </a:t>
            </a:r>
            <a:r>
              <a:rPr lang="en-US" dirty="0"/>
              <a:t>the end of the year by 40</a:t>
            </a:r>
            <a:r>
              <a:rPr lang="en-US" dirty="0" smtClean="0"/>
              <a:t>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Increase availability by </a:t>
            </a:r>
            <a:r>
              <a:rPr lang="en-US" dirty="0"/>
              <a:t>60% </a:t>
            </a:r>
            <a:r>
              <a:rPr lang="en-US" dirty="0" smtClean="0"/>
              <a:t>by </a:t>
            </a:r>
            <a:r>
              <a:rPr lang="en-US" dirty="0"/>
              <a:t>the end of the </a:t>
            </a:r>
            <a:r>
              <a:rPr lang="en-US" dirty="0" smtClean="0"/>
              <a:t>year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We </a:t>
            </a:r>
            <a:r>
              <a:rPr lang="en-US" dirty="0"/>
              <a:t>are collaborating with the Egyptian Food Bank</a:t>
            </a:r>
            <a:r>
              <a:rPr lang="en-US" dirty="0" smtClean="0"/>
              <a:t>, so </a:t>
            </a:r>
            <a:r>
              <a:rPr lang="en-US" dirty="0"/>
              <a:t>we are aiming to send them 10% of our </a:t>
            </a:r>
            <a:r>
              <a:rPr lang="en-US" dirty="0" smtClean="0"/>
              <a:t>sales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Promotional Program Situation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447365"/>
            <a:ext cx="9720071" cy="4023360"/>
          </a:xfrm>
        </p:spPr>
        <p:txBody>
          <a:bodyPr/>
          <a:lstStyle/>
          <a:p>
            <a:r>
              <a:rPr lang="en-US" dirty="0"/>
              <a:t>In 2018 we have made an ad that was based on the </a:t>
            </a:r>
            <a:r>
              <a:rPr lang="en-US" dirty="0" smtClean="0"/>
              <a:t>UGC (user-generated content)</a:t>
            </a:r>
          </a:p>
          <a:p>
            <a:r>
              <a:rPr lang="en-US" dirty="0" smtClean="0"/>
              <a:t>It </a:t>
            </a:r>
            <a:r>
              <a:rPr lang="en-US" dirty="0"/>
              <a:t>was about asking people to share their stories with Pretzo by uploading photos they took of the product and mention @PretzoEgypt </a:t>
            </a:r>
            <a:r>
              <a:rPr lang="en-US" dirty="0" smtClean="0"/>
              <a:t>to </a:t>
            </a:r>
            <a:r>
              <a:rPr lang="en-US" dirty="0"/>
              <a:t>win a polaroid camera or another delicious </a:t>
            </a:r>
            <a:r>
              <a:rPr lang="en-US" dirty="0" smtClean="0"/>
              <a:t>Pretzo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0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positioning strategies 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Attributes/benefits </a:t>
            </a:r>
            <a:r>
              <a:rPr lang="en-US" sz="1800" dirty="0" smtClean="0"/>
              <a:t>as </a:t>
            </a:r>
            <a:r>
              <a:rPr lang="en-US" sz="1800" dirty="0"/>
              <a:t>we guarantee it is 100</a:t>
            </a:r>
            <a:r>
              <a:rPr lang="en-US" sz="1800" dirty="0" smtClean="0"/>
              <a:t>% natural and healthy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Product users </a:t>
            </a:r>
            <a:r>
              <a:rPr lang="en-US" sz="1800" dirty="0"/>
              <a:t>we target all people but especially healthy and vegan people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Price/quality </a:t>
            </a:r>
            <a:r>
              <a:rPr lang="en-US" sz="1800" dirty="0"/>
              <a:t>a very special price when it comes to its high quality </a:t>
            </a:r>
            <a:r>
              <a:rPr lang="en-US" sz="1800" dirty="0" smtClean="0"/>
              <a:t>(affordable to all)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088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marketing mix decisions aligned with </a:t>
            </a:r>
            <a:r>
              <a:rPr lang="en-US" dirty="0" smtClean="0"/>
              <a:t>our positioning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C000"/>
                </a:solidFill>
              </a:rPr>
              <a:t> Place </a:t>
            </a:r>
            <a:r>
              <a:rPr lang="en-US" sz="2400" dirty="0" smtClean="0">
                <a:solidFill>
                  <a:srgbClr val="FFC000"/>
                </a:solidFill>
              </a:rPr>
              <a:t>Decisions</a:t>
            </a:r>
            <a:endParaRPr lang="en-US" sz="24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i="1" dirty="0"/>
              <a:t>Direct or indirect channels: </a:t>
            </a:r>
            <a:r>
              <a:rPr lang="en-US" sz="1800" dirty="0"/>
              <a:t>We are using the indirect channels which are retailors as Saudi </a:t>
            </a:r>
            <a:r>
              <a:rPr lang="en-US" sz="1800" dirty="0" smtClean="0"/>
              <a:t>Market and Alfa Market. Also, we sell online on websites such as souq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i="1" dirty="0"/>
              <a:t>Intensity of distribution: </a:t>
            </a:r>
            <a:r>
              <a:rPr lang="en-US" sz="1800" dirty="0"/>
              <a:t>Pretzo is using the intensive distribution strategy to achieve the highest market coverage </a:t>
            </a:r>
          </a:p>
        </p:txBody>
      </p:sp>
    </p:spTree>
    <p:extLst>
      <p:ext uri="{BB962C8B-B14F-4D97-AF65-F5344CB8AC3E}">
        <p14:creationId xmlns:p14="http://schemas.microsoft.com/office/powerpoint/2010/main" val="331900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communications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i="1" dirty="0"/>
              <a:t>Sources who are proposed to be used: </a:t>
            </a:r>
            <a:r>
              <a:rPr lang="en-US" sz="2000" dirty="0"/>
              <a:t>We would use models as our source but we won’t </a:t>
            </a:r>
            <a:r>
              <a:rPr lang="en-US" sz="2000" dirty="0" smtClean="0"/>
              <a:t>show their faces</a:t>
            </a:r>
          </a:p>
          <a:p>
            <a:r>
              <a:rPr lang="en-US" sz="2400" i="1" dirty="0" smtClean="0">
                <a:solidFill>
                  <a:srgbClr val="FFC000"/>
                </a:solidFill>
              </a:rPr>
              <a:t>Why?</a:t>
            </a:r>
          </a:p>
          <a:p>
            <a:r>
              <a:rPr lang="en-US" sz="2000" dirty="0" smtClean="0"/>
              <a:t>Because </a:t>
            </a:r>
            <a:r>
              <a:rPr lang="en-US" sz="2000" dirty="0"/>
              <a:t>we want pretzo to be the main focus of the </a:t>
            </a:r>
            <a:r>
              <a:rPr lang="en-US" sz="2000" dirty="0" smtClean="0"/>
              <a:t>ad. Also, we want to avoid using celebrities to not overshadow our product.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49834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communications </a:t>
            </a:r>
            <a:r>
              <a:rPr lang="en-US" dirty="0" smtClean="0"/>
              <a:t>channels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using TV ads, Internet (Facebook, Instagram, YouTube), Billboards, which we will discuss </a:t>
            </a:r>
            <a:r>
              <a:rPr lang="en-US" dirty="0" smtClean="0"/>
              <a:t>later </a:t>
            </a:r>
            <a:r>
              <a:rPr lang="en-US" dirty="0" smtClean="0"/>
              <a:t>in more details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079" y="3223932"/>
            <a:ext cx="3052483" cy="228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81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our product is a </a:t>
            </a:r>
            <a:r>
              <a:rPr lang="en-US" i="1" dirty="0"/>
              <a:t>low involvement </a:t>
            </a:r>
            <a:r>
              <a:rPr lang="en-US" dirty="0"/>
              <a:t>and a </a:t>
            </a:r>
            <a:r>
              <a:rPr lang="en-US" i="1" dirty="0"/>
              <a:t>low differentiated </a:t>
            </a:r>
            <a:r>
              <a:rPr lang="en-US" dirty="0"/>
              <a:t>product so as a result of this, we must use </a:t>
            </a:r>
            <a:r>
              <a:rPr lang="en-US" i="1" dirty="0"/>
              <a:t>Repetition</a:t>
            </a:r>
          </a:p>
        </p:txBody>
      </p:sp>
    </p:spTree>
    <p:extLst>
      <p:ext uri="{BB962C8B-B14F-4D97-AF65-F5344CB8AC3E}">
        <p14:creationId xmlns:p14="http://schemas.microsoft.com/office/powerpoint/2010/main" val="351881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Communications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Increase </a:t>
            </a:r>
            <a:r>
              <a:rPr lang="en-US" dirty="0"/>
              <a:t>product awareness among all our target audience by 70</a:t>
            </a:r>
            <a:r>
              <a:rPr lang="en-US" dirty="0" smtClean="0"/>
              <a:t>% by the end of the year </a:t>
            </a:r>
            <a:r>
              <a:rPr lang="en-US" i="1" dirty="0" smtClean="0">
                <a:solidFill>
                  <a:srgbClr val="FFC000"/>
                </a:solidFill>
              </a:rPr>
              <a:t>How? </a:t>
            </a:r>
            <a:r>
              <a:rPr lang="en-US" sz="1800" dirty="0"/>
              <a:t>By the </a:t>
            </a:r>
            <a:r>
              <a:rPr lang="en-US" sz="1800" dirty="0" smtClean="0"/>
              <a:t>repetition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 </a:t>
            </a:r>
            <a:r>
              <a:rPr lang="en-US" dirty="0" smtClean="0"/>
              <a:t>Increase </a:t>
            </a:r>
            <a:r>
              <a:rPr lang="en-US" dirty="0"/>
              <a:t>interest for the product by 50% among our target </a:t>
            </a:r>
            <a:r>
              <a:rPr lang="en-US" dirty="0" smtClean="0"/>
              <a:t>audience by the end of the year </a:t>
            </a:r>
            <a:r>
              <a:rPr lang="en-US" i="1" dirty="0" smtClean="0">
                <a:solidFill>
                  <a:srgbClr val="FFC000"/>
                </a:solidFill>
              </a:rPr>
              <a:t>How? </a:t>
            </a:r>
            <a:r>
              <a:rPr lang="en-US" sz="1800" dirty="0" smtClean="0"/>
              <a:t>Communicating in the ads that pretzo </a:t>
            </a:r>
            <a:r>
              <a:rPr lang="en-US" sz="1800" dirty="0"/>
              <a:t>is healthy and suitable for all </a:t>
            </a:r>
            <a:r>
              <a:rPr lang="en-US" sz="1800" dirty="0" smtClean="0"/>
              <a:t>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Develop </a:t>
            </a:r>
            <a:r>
              <a:rPr lang="en-US" dirty="0"/>
              <a:t>positive feelings about our product by 30% by the end of the </a:t>
            </a:r>
            <a:r>
              <a:rPr lang="en-US" dirty="0" smtClean="0"/>
              <a:t>year </a:t>
            </a:r>
            <a:r>
              <a:rPr lang="en-US" i="1" dirty="0" smtClean="0">
                <a:solidFill>
                  <a:srgbClr val="FFC000"/>
                </a:solidFill>
              </a:rPr>
              <a:t>How? </a:t>
            </a:r>
            <a:r>
              <a:rPr lang="en-US" sz="1800" dirty="0"/>
              <a:t>communicating with our target audience that we are collaborating with The Egyptian Food Bank</a:t>
            </a:r>
            <a:endParaRPr lang="en-US" sz="1800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3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advertising </a:t>
            </a:r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we have </a:t>
            </a:r>
            <a:r>
              <a:rPr lang="en-US" dirty="0" smtClean="0"/>
              <a:t>weak </a:t>
            </a:r>
            <a:r>
              <a:rPr lang="en-US" dirty="0"/>
              <a:t>product awareness, we are using bottom-up </a:t>
            </a:r>
            <a:r>
              <a:rPr lang="en-US" dirty="0" smtClean="0"/>
              <a:t>budgeting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TV </a:t>
            </a:r>
            <a:r>
              <a:rPr lang="en-US" dirty="0"/>
              <a:t>ads </a:t>
            </a:r>
            <a:r>
              <a:rPr lang="en-US" dirty="0" smtClean="0"/>
              <a:t>= EGP 650,000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Billboards = </a:t>
            </a:r>
            <a:r>
              <a:rPr lang="en-US" dirty="0"/>
              <a:t>EGP </a:t>
            </a:r>
            <a:r>
              <a:rPr lang="en-US" dirty="0" smtClean="0"/>
              <a:t>160,000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YouTube = </a:t>
            </a:r>
            <a:r>
              <a:rPr lang="en-US" dirty="0"/>
              <a:t>EGP </a:t>
            </a:r>
            <a:r>
              <a:rPr lang="en-US" dirty="0" smtClean="0"/>
              <a:t>95,000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</a:t>
            </a:r>
            <a:r>
              <a:rPr lang="en-US" dirty="0" smtClean="0"/>
              <a:t>ponsoring </a:t>
            </a:r>
            <a:r>
              <a:rPr lang="en-US" dirty="0"/>
              <a:t>on social media </a:t>
            </a:r>
            <a:r>
              <a:rPr lang="en-US" dirty="0" smtClean="0"/>
              <a:t>= EGP 95,000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C000"/>
                </a:solidFill>
              </a:rPr>
              <a:t> Total Budget = EGP </a:t>
            </a:r>
            <a:r>
              <a:rPr lang="en-US" dirty="0">
                <a:solidFill>
                  <a:srgbClr val="FFC000"/>
                </a:solidFill>
              </a:rPr>
              <a:t>1,000,000</a:t>
            </a:r>
          </a:p>
        </p:txBody>
      </p:sp>
    </p:spTree>
    <p:extLst>
      <p:ext uri="{BB962C8B-B14F-4D97-AF65-F5344CB8AC3E}">
        <p14:creationId xmlns:p14="http://schemas.microsoft.com/office/powerpoint/2010/main" val="268255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Push/Pull Promotional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using Pull promotional strategy in our ads as want to increase our brand awareness and attract our </a:t>
            </a:r>
            <a:r>
              <a:rPr lang="en-US" dirty="0" smtClean="0"/>
              <a:t>end consumers</a:t>
            </a:r>
          </a:p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want them to know more about what our product offers and who we are collaborating </a:t>
            </a:r>
            <a:r>
              <a:rPr lang="en-US" dirty="0" smtClean="0"/>
              <a:t>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14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Executive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084832"/>
            <a:ext cx="9720071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Information about </a:t>
            </a:r>
            <a:r>
              <a:rPr lang="en-US" dirty="0" smtClean="0"/>
              <a:t>product. What is Pretzo?</a:t>
            </a:r>
          </a:p>
          <a:p>
            <a:pPr marL="0" indent="0">
              <a:buNone/>
            </a:pPr>
            <a:r>
              <a:rPr lang="en-US" sz="1600" dirty="0"/>
              <a:t>We use 100% natural ingredients. Our products are always baked not fried, which brings a combination of healthy and tasty pretzels with different flavors that are free of cholesterol, additives, and artificial coloring.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Problems or issues we are facing </a:t>
            </a:r>
            <a:endParaRPr lang="en-US" dirty="0" smtClean="0"/>
          </a:p>
          <a:p>
            <a:pPr marL="0" indent="0">
              <a:buNone/>
            </a:pPr>
            <a:r>
              <a:rPr lang="en-US" sz="1600" dirty="0" smtClean="0"/>
              <a:t>The company has a weak product awareness due to lack of advertisements, so…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IMC </a:t>
            </a:r>
            <a:r>
              <a:rPr lang="en-US" dirty="0"/>
              <a:t>role in solving those problems and issues</a:t>
            </a:r>
          </a:p>
        </p:txBody>
      </p:sp>
    </p:spTree>
    <p:extLst>
      <p:ext uri="{BB962C8B-B14F-4D97-AF65-F5344CB8AC3E}">
        <p14:creationId xmlns:p14="http://schemas.microsoft.com/office/powerpoint/2010/main" val="378746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28" y="76722"/>
            <a:ext cx="5240189" cy="6781278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4" t="1707" r="13086" b="59875"/>
          <a:stretch/>
        </p:blipFill>
        <p:spPr bwMode="auto">
          <a:xfrm>
            <a:off x="6694079" y="1910211"/>
            <a:ext cx="5093687" cy="31143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118412" y="954741"/>
            <a:ext cx="26894" cy="4988859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46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Promotional Mix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ar-EG" sz="2400" i="1" dirty="0" smtClean="0"/>
              <a:t> </a:t>
            </a:r>
            <a:r>
              <a:rPr lang="en-US" sz="2400" i="1" dirty="0" smtClean="0"/>
              <a:t>Advertising</a:t>
            </a:r>
            <a:r>
              <a:rPr lang="ar-EG" sz="2400" i="1" dirty="0" smtClean="0"/>
              <a:t> </a:t>
            </a:r>
            <a:r>
              <a:rPr lang="en-US" sz="1800" i="1" dirty="0" smtClean="0"/>
              <a:t>T</a:t>
            </a:r>
            <a:r>
              <a:rPr lang="en-US" sz="1800" dirty="0" smtClean="0"/>
              <a:t>o </a:t>
            </a:r>
            <a:r>
              <a:rPr lang="en-US" sz="1800" dirty="0"/>
              <a:t>reach mass audience and to deliver the message to our target audience, we will use different TV Channels to show our TV ad, </a:t>
            </a:r>
            <a:r>
              <a:rPr lang="en-US" sz="1800" dirty="0" smtClean="0"/>
              <a:t>as well as </a:t>
            </a:r>
            <a:r>
              <a:rPr lang="en-US" sz="1800" dirty="0"/>
              <a:t>billboard </a:t>
            </a:r>
            <a:r>
              <a:rPr lang="en-US" sz="1800" dirty="0" smtClean="0"/>
              <a:t>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1" dirty="0"/>
              <a:t> </a:t>
            </a:r>
            <a:r>
              <a:rPr lang="en-US" sz="2400" i="1" dirty="0"/>
              <a:t>Public </a:t>
            </a:r>
            <a:r>
              <a:rPr lang="en-US" sz="2400" i="1" dirty="0" smtClean="0"/>
              <a:t>Relations </a:t>
            </a:r>
            <a:r>
              <a:rPr lang="en-US" sz="1800" dirty="0"/>
              <a:t>We will use CSR </a:t>
            </a:r>
            <a:r>
              <a:rPr lang="en-US" sz="1800" dirty="0" smtClean="0"/>
              <a:t>Activities as </a:t>
            </a:r>
            <a:r>
              <a:rPr lang="en-US" sz="1800" dirty="0"/>
              <a:t>we are collaborating with Egypt Food Bank </a:t>
            </a:r>
            <a:r>
              <a:rPr lang="en-US" sz="1800" dirty="0" smtClean="0"/>
              <a:t>to </a:t>
            </a:r>
            <a:r>
              <a:rPr lang="en-US" sz="1800" dirty="0"/>
              <a:t>develop positive </a:t>
            </a:r>
            <a:r>
              <a:rPr lang="en-US" sz="1800" dirty="0" smtClean="0"/>
              <a:t>image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1" dirty="0"/>
              <a:t> </a:t>
            </a:r>
            <a:r>
              <a:rPr lang="en-US" sz="2400" i="1" dirty="0"/>
              <a:t>Digital </a:t>
            </a:r>
            <a:r>
              <a:rPr lang="en-US" sz="2400" i="1" dirty="0" smtClean="0"/>
              <a:t>Marketing </a:t>
            </a:r>
            <a:r>
              <a:rPr lang="en-US" sz="1800" dirty="0" smtClean="0"/>
              <a:t>internet: </a:t>
            </a:r>
            <a:r>
              <a:rPr lang="en-US" sz="1800" dirty="0"/>
              <a:t>to share our campaigns on our social media accounts, Facebook and Instagram </a:t>
            </a:r>
            <a:r>
              <a:rPr lang="en-US" sz="1800" dirty="0" smtClean="0"/>
              <a:t>for a direct </a:t>
            </a:r>
            <a:r>
              <a:rPr lang="en-US" sz="1800" dirty="0"/>
              <a:t>response and </a:t>
            </a:r>
            <a:r>
              <a:rPr lang="en-US" sz="1800" dirty="0" smtClean="0"/>
              <a:t>feedback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Also</a:t>
            </a:r>
            <a:r>
              <a:rPr lang="en-US" sz="1800" dirty="0"/>
              <a:t>, we are using video ads (YouTube) to share our </a:t>
            </a:r>
            <a:r>
              <a:rPr lang="en-US" sz="1800" dirty="0" smtClean="0"/>
              <a:t>ad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9740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</a:t>
            </a:r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129284" y="1769368"/>
            <a:ext cx="4754880" cy="822960"/>
          </a:xfrm>
        </p:spPr>
        <p:txBody>
          <a:bodyPr/>
          <a:lstStyle/>
          <a:p>
            <a:r>
              <a:rPr lang="en-US" dirty="0" smtClean="0"/>
              <a:t>Media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49318" y="2592328"/>
            <a:ext cx="10916859" cy="228304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i="1" dirty="0" smtClean="0"/>
              <a:t> Coverage </a:t>
            </a:r>
            <a:r>
              <a:rPr lang="en-US" sz="1800" i="1" dirty="0" smtClean="0"/>
              <a:t>we are </a:t>
            </a:r>
            <a:r>
              <a:rPr lang="en-US" sz="1800" dirty="0" smtClean="0"/>
              <a:t>aiming </a:t>
            </a:r>
            <a:r>
              <a:rPr lang="en-US" sz="1800" dirty="0"/>
              <a:t>to provide coverage of 85% in the first six </a:t>
            </a:r>
            <a:r>
              <a:rPr lang="en-US" sz="1800" dirty="0" smtClean="0"/>
              <a:t>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 smtClean="0"/>
              <a:t> Reach </a:t>
            </a:r>
            <a:r>
              <a:rPr lang="en-US" sz="1800" dirty="0" smtClean="0"/>
              <a:t>increase </a:t>
            </a:r>
            <a:r>
              <a:rPr lang="en-US" sz="1800" dirty="0"/>
              <a:t>our reach by 55%, at least 12 times each </a:t>
            </a:r>
            <a:r>
              <a:rPr lang="en-US" sz="1800" dirty="0" smtClean="0"/>
              <a:t>month </a:t>
            </a:r>
            <a:r>
              <a:rPr lang="en-US" sz="1800" dirty="0"/>
              <a:t>for each </a:t>
            </a:r>
            <a:r>
              <a:rPr lang="en-US" sz="1800" dirty="0" smtClean="0"/>
              <a:t>person during the first six months</a:t>
            </a:r>
            <a:r>
              <a:rPr lang="en-US" sz="1800" i="1" dirty="0" smtClean="0"/>
              <a:t> </a:t>
            </a:r>
            <a:endParaRPr lang="en-US" sz="24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/>
              <a:t> </a:t>
            </a:r>
            <a:r>
              <a:rPr lang="en-US" sz="2400" i="1" dirty="0" smtClean="0"/>
              <a:t>Frequency </a:t>
            </a:r>
            <a:r>
              <a:rPr lang="en-US" sz="1800" dirty="0"/>
              <a:t>at least three times a week in the first six months</a:t>
            </a:r>
            <a:endParaRPr lang="en-US" sz="1800" i="1" dirty="0" smtClean="0"/>
          </a:p>
        </p:txBody>
      </p:sp>
    </p:spTree>
    <p:extLst>
      <p:ext uri="{BB962C8B-B14F-4D97-AF65-F5344CB8AC3E}">
        <p14:creationId xmlns:p14="http://schemas.microsoft.com/office/powerpoint/2010/main" val="200453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   </a:t>
            </a:r>
            <a:r>
              <a:rPr lang="en-US" sz="2400" dirty="0">
                <a:solidFill>
                  <a:srgbClr val="FFC000"/>
                </a:solidFill>
              </a:rPr>
              <a:t>Media </a:t>
            </a:r>
            <a:r>
              <a:rPr lang="en-US" sz="2400" dirty="0" smtClean="0">
                <a:solidFill>
                  <a:srgbClr val="FFC000"/>
                </a:solidFill>
              </a:rPr>
              <a:t>Strategy</a:t>
            </a:r>
            <a:endParaRPr lang="en-US" sz="2400" dirty="0">
              <a:solidFill>
                <a:srgbClr val="FFC000"/>
              </a:solidFill>
            </a:endParaRPr>
          </a:p>
          <a:p>
            <a:r>
              <a:rPr lang="en-US" dirty="0" smtClean="0"/>
              <a:t>As </a:t>
            </a:r>
            <a:r>
              <a:rPr lang="en-US" dirty="0"/>
              <a:t>our product category needs repetition of </a:t>
            </a:r>
            <a:r>
              <a:rPr lang="en-US" dirty="0" smtClean="0"/>
              <a:t>ads, we </a:t>
            </a:r>
            <a:r>
              <a:rPr lang="en-US" dirty="0"/>
              <a:t>are using a continuous pattern of advertising (Continuity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209859"/>
              </p:ext>
            </p:extLst>
          </p:nvPr>
        </p:nvGraphicFramePr>
        <p:xfrm>
          <a:off x="911849" y="3930427"/>
          <a:ext cx="10412498" cy="1287032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5206249">
                  <a:extLst>
                    <a:ext uri="{9D8B030D-6E8A-4147-A177-3AD203B41FA5}">
                      <a16:colId xmlns:a16="http://schemas.microsoft.com/office/drawing/2014/main" val="3766470928"/>
                    </a:ext>
                  </a:extLst>
                </a:gridCol>
                <a:gridCol w="5206249">
                  <a:extLst>
                    <a:ext uri="{9D8B030D-6E8A-4147-A177-3AD203B41FA5}">
                      <a16:colId xmlns:a16="http://schemas.microsoft.com/office/drawing/2014/main" val="2145642350"/>
                    </a:ext>
                  </a:extLst>
                </a:gridCol>
              </a:tblGrid>
              <a:tr h="34322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2100" dirty="0">
                          <a:effectLst/>
                        </a:rPr>
                        <a:t>Medium</a:t>
                      </a:r>
                      <a:endParaRPr lang="en-US" sz="1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2100">
                          <a:effectLst/>
                        </a:rPr>
                        <a:t>Media Vehicle</a:t>
                      </a:r>
                      <a:endParaRPr lang="en-US" sz="1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1595066"/>
                  </a:ext>
                </a:extLst>
              </a:tr>
              <a:tr h="3146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>
                          <a:effectLst/>
                        </a:rPr>
                        <a:t>Broadcast (TV channels)</a:t>
                      </a:r>
                      <a:endParaRPr lang="en-US" sz="1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>
                          <a:effectLst/>
                        </a:rPr>
                        <a:t>MBC masr, MBC masr 2, ON TV, PNC Food</a:t>
                      </a:r>
                      <a:endParaRPr lang="en-US" sz="1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5314347"/>
                  </a:ext>
                </a:extLst>
              </a:tr>
              <a:tr h="3146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 dirty="0">
                          <a:effectLst/>
                        </a:rPr>
                        <a:t>OOH</a:t>
                      </a:r>
                      <a:endParaRPr lang="en-US" sz="1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>
                          <a:effectLst/>
                        </a:rPr>
                        <a:t>Billboards</a:t>
                      </a:r>
                      <a:endParaRPr lang="en-US" sz="1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6138908"/>
                  </a:ext>
                </a:extLst>
              </a:tr>
              <a:tr h="3146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>
                          <a:effectLst/>
                        </a:rPr>
                        <a:t>Internet (video ads, social media)</a:t>
                      </a:r>
                      <a:endParaRPr lang="en-US" sz="1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711200" algn="l"/>
                        </a:tabLst>
                      </a:pPr>
                      <a:r>
                        <a:rPr lang="en-US" sz="1900" dirty="0">
                          <a:effectLst/>
                        </a:rPr>
                        <a:t>YouTube ads, Facebook, Instagram</a:t>
                      </a:r>
                      <a:endParaRPr lang="en-US" sz="1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20272" marR="12027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7501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617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</a:t>
            </a:r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1" y="2084832"/>
            <a:ext cx="11842376" cy="32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4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3"/>
          <a:stretch/>
        </p:blipFill>
        <p:spPr bwMode="auto">
          <a:xfrm>
            <a:off x="2057400" y="1007314"/>
            <a:ext cx="7957297" cy="54147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272058" y="484094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Billboard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471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2" r="2791"/>
          <a:stretch/>
        </p:blipFill>
        <p:spPr bwMode="auto">
          <a:xfrm>
            <a:off x="1250578" y="460002"/>
            <a:ext cx="9817866" cy="60236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5585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etzel Cartoon Images, Stock Photos &amp;amp; Vectors | Shutterstoc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25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99765" y="2850777"/>
            <a:ext cx="6992470" cy="7078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Any Comments or questions?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72392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237" y="954741"/>
            <a:ext cx="5985604" cy="43434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/>
          <p:cNvSpPr txBox="1"/>
          <p:nvPr/>
        </p:nvSpPr>
        <p:spPr>
          <a:xfrm>
            <a:off x="4792532" y="5674659"/>
            <a:ext cx="5822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THANK YOU!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7278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background </a:t>
            </a:r>
            <a:r>
              <a:rPr lang="en-US" dirty="0" smtClean="0"/>
              <a:t>and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At </a:t>
            </a:r>
            <a:r>
              <a:rPr lang="en-US" dirty="0"/>
              <a:t>Kemet, we have been spearheading Pretzels and snacks since </a:t>
            </a:r>
            <a:r>
              <a:rPr lang="en-US" dirty="0" smtClean="0"/>
              <a:t>1998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Kemet's portfolio takes into account each taste bud out there, with new flavor mixes across </a:t>
            </a:r>
            <a:r>
              <a:rPr lang="en-US" dirty="0" smtClean="0"/>
              <a:t>our </a:t>
            </a:r>
            <a:r>
              <a:rPr lang="en-US" dirty="0"/>
              <a:t>product offerings in both neighborhood and abroad business sectors</a:t>
            </a:r>
            <a:r>
              <a:rPr lang="en-US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Kemet got the Halal </a:t>
            </a:r>
            <a:r>
              <a:rPr lang="en-US" dirty="0"/>
              <a:t>and FDA approvals as well as quality certifications from ISO 22000:2005 and OHSAS </a:t>
            </a:r>
            <a:r>
              <a:rPr lang="en-US" dirty="0" smtClean="0"/>
              <a:t>18001:2007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6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market our product operates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Pretzo operates </a:t>
            </a:r>
            <a:r>
              <a:rPr lang="en-US" dirty="0"/>
              <a:t>in the food </a:t>
            </a:r>
            <a:r>
              <a:rPr lang="en-US" dirty="0" smtClean="0"/>
              <a:t>industry in broad terms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Also, </a:t>
            </a:r>
            <a:r>
              <a:rPr lang="en-US" dirty="0" smtClean="0"/>
              <a:t>it operates </a:t>
            </a:r>
            <a:r>
              <a:rPr lang="en-US" dirty="0"/>
              <a:t>in the “Healthy snacks” section in Egypt and </a:t>
            </a:r>
            <a:r>
              <a:rPr lang="en-US" dirty="0" smtClean="0"/>
              <a:t>Africa in narrow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19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External </a:t>
            </a:r>
            <a:r>
              <a:rPr lang="en-US" dirty="0"/>
              <a:t>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PEST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Our opportunity resulting from PEST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Competitors analysis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5064162" cy="334157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i="1" dirty="0" smtClean="0"/>
              <a:t> Direct Competitors: </a:t>
            </a:r>
          </a:p>
          <a:p>
            <a:pPr marL="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most distinguishable </a:t>
            </a:r>
            <a:r>
              <a:rPr lang="en-US" sz="2000" dirty="0" smtClean="0"/>
              <a:t>competitor </a:t>
            </a:r>
            <a:r>
              <a:rPr lang="en-US" sz="2000" dirty="0"/>
              <a:t>is </a:t>
            </a:r>
            <a:r>
              <a:rPr lang="en-US" sz="2000" i="1" dirty="0"/>
              <a:t>Abu Auf </a:t>
            </a:r>
            <a:r>
              <a:rPr lang="en-US" sz="2000" i="1" dirty="0" smtClean="0"/>
              <a:t>pretzels</a:t>
            </a:r>
          </a:p>
          <a:p>
            <a:pPr marL="0" indent="0">
              <a:buNone/>
            </a:pPr>
            <a:endParaRPr lang="en-US" sz="20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 smtClean="0"/>
              <a:t> Indirect Competitors:</a:t>
            </a:r>
          </a:p>
          <a:p>
            <a:pPr marL="0" indent="0">
              <a:buNone/>
            </a:pPr>
            <a:r>
              <a:rPr lang="en-US" sz="1800" dirty="0"/>
              <a:t>Ex: Bake rolls, </a:t>
            </a:r>
            <a:r>
              <a:rPr lang="en-US" sz="1800" dirty="0" err="1"/>
              <a:t>Chipsy</a:t>
            </a:r>
            <a:r>
              <a:rPr lang="en-US" sz="1800" dirty="0"/>
              <a:t>, Pringles, Cheetos, …. </a:t>
            </a:r>
            <a:r>
              <a:rPr lang="en-US" sz="1800" dirty="0" err="1"/>
              <a:t>etc</a:t>
            </a:r>
            <a:endParaRPr lang="en-US" sz="1800" b="1" i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356608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Competitors analysis (aBu auf)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744967" y="1883801"/>
            <a:ext cx="4754880" cy="822960"/>
          </a:xfrm>
        </p:spPr>
        <p:txBody>
          <a:bodyPr/>
          <a:lstStyle/>
          <a:p>
            <a:r>
              <a:rPr lang="en-US" dirty="0" smtClean="0"/>
              <a:t>Strengths and Weaknesses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096" y="2706596"/>
            <a:ext cx="4754880" cy="3341572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i="1" dirty="0" smtClean="0"/>
              <a:t> Their strengths</a:t>
            </a:r>
          </a:p>
          <a:p>
            <a:pPr>
              <a:buFontTx/>
              <a:buChar char="-"/>
            </a:pPr>
            <a:r>
              <a:rPr lang="en-US" sz="1600" dirty="0" smtClean="0"/>
              <a:t> A </a:t>
            </a:r>
            <a:r>
              <a:rPr lang="en-US" sz="1600" dirty="0"/>
              <a:t>well-known </a:t>
            </a:r>
            <a:r>
              <a:rPr lang="en-US" sz="1600" dirty="0" smtClean="0"/>
              <a:t>brand</a:t>
            </a:r>
          </a:p>
          <a:p>
            <a:pPr>
              <a:buFontTx/>
              <a:buChar char="-"/>
            </a:pPr>
            <a:r>
              <a:rPr lang="en-US" sz="1600" i="1" dirty="0"/>
              <a:t> </a:t>
            </a:r>
            <a:r>
              <a:rPr lang="en-US" sz="1600" dirty="0"/>
              <a:t>U</a:t>
            </a:r>
            <a:r>
              <a:rPr lang="en-US" sz="1600" dirty="0" smtClean="0"/>
              <a:t>nique products</a:t>
            </a:r>
          </a:p>
          <a:p>
            <a:pPr>
              <a:buFontTx/>
              <a:buChar char="-"/>
            </a:pPr>
            <a:r>
              <a:rPr lang="en-US" sz="1600" i="1" dirty="0"/>
              <a:t> </a:t>
            </a:r>
            <a:r>
              <a:rPr lang="en-US" sz="1600" dirty="0" smtClean="0"/>
              <a:t>Their pretzels </a:t>
            </a:r>
            <a:r>
              <a:rPr lang="en-US" sz="1600" dirty="0"/>
              <a:t>have very high quality and </a:t>
            </a:r>
            <a:r>
              <a:rPr lang="en-US" sz="1600" dirty="0" smtClean="0"/>
              <a:t>very</a:t>
            </a:r>
          </a:p>
          <a:p>
            <a:pPr marL="0" indent="0">
              <a:buNone/>
            </a:pPr>
            <a:r>
              <a:rPr lang="en-US" sz="1600" dirty="0" smtClean="0"/>
              <a:t> </a:t>
            </a:r>
            <a:r>
              <a:rPr lang="en-US" sz="1600" dirty="0"/>
              <a:t>good </a:t>
            </a:r>
            <a:r>
              <a:rPr lang="en-US" sz="1600" dirty="0" smtClean="0"/>
              <a:t>taste</a:t>
            </a:r>
            <a:endParaRPr lang="en-US" sz="1600" i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/>
              <a:t> </a:t>
            </a:r>
            <a:r>
              <a:rPr lang="en-US" i="1" dirty="0" smtClean="0"/>
              <a:t>Their weaknesses</a:t>
            </a:r>
          </a:p>
          <a:p>
            <a:pPr marL="0" indent="0">
              <a:buNone/>
            </a:pPr>
            <a:r>
              <a:rPr lang="en-US" sz="1600" dirty="0" smtClean="0"/>
              <a:t>- Packaging </a:t>
            </a:r>
            <a:r>
              <a:rPr lang="en-US" sz="1600" dirty="0"/>
              <a:t>is so old </a:t>
            </a:r>
            <a:r>
              <a:rPr lang="en-US" sz="1600" dirty="0" smtClean="0"/>
              <a:t>fashioned</a:t>
            </a:r>
          </a:p>
          <a:p>
            <a:pPr marL="0" indent="0">
              <a:buNone/>
            </a:pPr>
            <a:r>
              <a:rPr lang="en-US" sz="1600" dirty="0" smtClean="0"/>
              <a:t>- Very few ads</a:t>
            </a:r>
          </a:p>
          <a:p>
            <a:pPr marL="0" indent="0">
              <a:buNone/>
            </a:pPr>
            <a:r>
              <a:rPr lang="en-US" sz="1600" dirty="0" smtClean="0"/>
              <a:t>- Product distribution</a:t>
            </a:r>
          </a:p>
          <a:p>
            <a:pPr marL="0" indent="0">
              <a:buNone/>
            </a:pPr>
            <a:endParaRPr lang="en-US" i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i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499847" y="1883801"/>
            <a:ext cx="4754880" cy="822960"/>
          </a:xfrm>
        </p:spPr>
        <p:txBody>
          <a:bodyPr/>
          <a:lstStyle/>
          <a:p>
            <a:r>
              <a:rPr lang="en-US" dirty="0" smtClean="0"/>
              <a:t>Segments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5593976" y="2706596"/>
            <a:ext cx="6441141" cy="334157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sz="2000" i="1" dirty="0" smtClean="0"/>
              <a:t>Geographic segmentation </a:t>
            </a:r>
            <a:r>
              <a:rPr lang="en-US" sz="1600" dirty="0" smtClean="0"/>
              <a:t>Ex: Heliopolis</a:t>
            </a:r>
            <a:r>
              <a:rPr lang="en-US" sz="1600" dirty="0"/>
              <a:t>, Nasr city, Maadi, ELzamalek, ELshrouk, ELobur…. etc.</a:t>
            </a:r>
            <a:endParaRPr lang="en-US" sz="16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1" dirty="0"/>
              <a:t> Demographic </a:t>
            </a:r>
            <a:r>
              <a:rPr lang="en-US" sz="2000" i="1" dirty="0" smtClean="0"/>
              <a:t>segmentation </a:t>
            </a:r>
            <a:r>
              <a:rPr lang="en-US" sz="1600" dirty="0" smtClean="0"/>
              <a:t>A </a:t>
            </a:r>
            <a:r>
              <a:rPr lang="en-US" sz="1600" dirty="0"/>
              <a:t>class people</a:t>
            </a:r>
            <a:endParaRPr lang="en-US" sz="16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1" dirty="0" smtClean="0"/>
              <a:t> </a:t>
            </a:r>
            <a:r>
              <a:rPr lang="en-US" sz="2000" i="1" dirty="0"/>
              <a:t>Benefits/needs </a:t>
            </a:r>
            <a:r>
              <a:rPr lang="en-US" sz="2000" i="1" dirty="0" smtClean="0"/>
              <a:t>segmentation </a:t>
            </a:r>
            <a:r>
              <a:rPr lang="en-US" sz="1600" dirty="0"/>
              <a:t>very healthy and have high </a:t>
            </a:r>
            <a:r>
              <a:rPr lang="en-US" sz="1600" dirty="0" smtClean="0"/>
              <a:t>quality</a:t>
            </a:r>
            <a:endParaRPr lang="en-US" sz="20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1" dirty="0" smtClean="0"/>
              <a:t> </a:t>
            </a:r>
            <a:r>
              <a:rPr lang="en-US" sz="2000" i="1" dirty="0"/>
              <a:t>Behavioral </a:t>
            </a:r>
            <a:r>
              <a:rPr lang="en-US" sz="2000" i="1" dirty="0" smtClean="0"/>
              <a:t>segmentation </a:t>
            </a:r>
            <a:r>
              <a:rPr lang="en-US" sz="1600" dirty="0"/>
              <a:t>customers who buy Abu Auf products are very loyal to the brand</a:t>
            </a:r>
            <a:endParaRPr lang="en-US" sz="16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1" dirty="0" smtClean="0"/>
              <a:t> Psychographic segmentation </a:t>
            </a:r>
            <a:r>
              <a:rPr lang="en-US" sz="1600" dirty="0" smtClean="0"/>
              <a:t>Customers who have healthy </a:t>
            </a:r>
            <a:r>
              <a:rPr lang="en-US" sz="1600" dirty="0"/>
              <a:t>lifestyle and care about their </a:t>
            </a:r>
            <a:r>
              <a:rPr lang="en-US" sz="1600" dirty="0" smtClean="0"/>
              <a:t>health</a:t>
            </a:r>
            <a:endParaRPr lang="en-US" sz="1600" i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1" dirty="0" smtClean="0"/>
              <a:t> Socioeconomic</a:t>
            </a:r>
            <a:r>
              <a:rPr lang="en-US" sz="2000" dirty="0" smtClean="0"/>
              <a:t> </a:t>
            </a:r>
            <a:r>
              <a:rPr lang="en-US" sz="1600" dirty="0"/>
              <a:t>relatively high </a:t>
            </a:r>
            <a:r>
              <a:rPr lang="en-US" sz="1600" dirty="0" smtClean="0"/>
              <a:t>income consumers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99612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3553" y="1709176"/>
            <a:ext cx="5678424" cy="5184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C000"/>
                </a:solidFill>
              </a:rPr>
              <a:t>Segments: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sz="2000" i="1" dirty="0"/>
              <a:t>Geographic </a:t>
            </a:r>
            <a:r>
              <a:rPr lang="en-US" sz="2000" i="1" dirty="0" smtClean="0"/>
              <a:t>segmentation </a:t>
            </a:r>
            <a:r>
              <a:rPr lang="en-US" sz="1600" i="1" dirty="0" smtClean="0"/>
              <a:t>different places. ex</a:t>
            </a:r>
            <a:r>
              <a:rPr lang="en-US" sz="2000" i="1" dirty="0" smtClean="0"/>
              <a:t>: </a:t>
            </a:r>
            <a:r>
              <a:rPr lang="en-US" sz="1600" dirty="0" smtClean="0"/>
              <a:t>big hyper and supermarkets, as well as small and local (kiosks) ones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000"/>
                </a:solidFill>
              </a:rPr>
              <a:t> </a:t>
            </a:r>
            <a:r>
              <a:rPr lang="en-US" sz="2000" i="1" dirty="0" smtClean="0"/>
              <a:t>Socioeconomic </a:t>
            </a:r>
            <a:r>
              <a:rPr lang="en-US" sz="1600" dirty="0"/>
              <a:t>middle class people as the product is so affordable</a:t>
            </a:r>
            <a:endParaRPr lang="en-US" sz="1600" i="1" dirty="0">
              <a:solidFill>
                <a:srgbClr val="FFC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1" dirty="0" smtClean="0"/>
              <a:t> </a:t>
            </a:r>
            <a:r>
              <a:rPr lang="en-US" sz="2000" i="1" dirty="0" smtClean="0"/>
              <a:t>Psychographic segment </a:t>
            </a:r>
            <a:r>
              <a:rPr lang="en-US" sz="1600" dirty="0" smtClean="0"/>
              <a:t>People who have a healthy, sportive lifestyle, as well as vegan/vegetarian people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 </a:t>
            </a:r>
            <a:r>
              <a:rPr lang="en-US" sz="2000" i="1" dirty="0" smtClean="0"/>
              <a:t>Benefits/needs</a:t>
            </a:r>
          </a:p>
          <a:p>
            <a:pPr marL="0" indent="0">
              <a:buNone/>
            </a:pPr>
            <a:r>
              <a:rPr lang="en-US" sz="1400" dirty="0" smtClean="0"/>
              <a:t>- Very </a:t>
            </a:r>
            <a:r>
              <a:rPr lang="en-US" sz="1400" dirty="0"/>
              <a:t>healthy and nutritive, it isn’t fried but </a:t>
            </a:r>
            <a:r>
              <a:rPr lang="en-US" sz="1400" dirty="0" smtClean="0"/>
              <a:t>baked</a:t>
            </a:r>
          </a:p>
          <a:p>
            <a:pPr marL="0" indent="0">
              <a:buNone/>
            </a:pPr>
            <a:r>
              <a:rPr lang="en-US" sz="1400" dirty="0" smtClean="0"/>
              <a:t>- A </a:t>
            </a:r>
            <a:r>
              <a:rPr lang="en-US" sz="1400" dirty="0"/>
              <a:t>light and </a:t>
            </a:r>
            <a:r>
              <a:rPr lang="en-US" sz="1400" dirty="0" smtClean="0"/>
              <a:t>low-fat </a:t>
            </a:r>
            <a:r>
              <a:rPr lang="en-US" sz="1400" dirty="0"/>
              <a:t>snack</a:t>
            </a:r>
            <a:endParaRPr lang="en-US" sz="1400" i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351635"/>
            <a:ext cx="4389120" cy="3762294"/>
          </a:xfrm>
        </p:spPr>
        <p:txBody>
          <a:bodyPr/>
          <a:lstStyle/>
          <a:p>
            <a:r>
              <a:rPr lang="en-US" sz="2000" b="1" dirty="0"/>
              <a:t>Our consumers make decisions by applying </a:t>
            </a:r>
            <a:r>
              <a:rPr lang="en-US" sz="2000" i="1" dirty="0"/>
              <a:t>behavioral decision making</a:t>
            </a:r>
            <a:r>
              <a:rPr lang="en-US" sz="2000" dirty="0"/>
              <a:t> </a:t>
            </a:r>
            <a:r>
              <a:rPr lang="en-US" sz="2000" b="1" dirty="0"/>
              <a:t>process (low involvement)</a:t>
            </a:r>
          </a:p>
          <a:p>
            <a:endParaRPr lang="en-US" sz="2000" b="1" dirty="0" smtClean="0"/>
          </a:p>
          <a:p>
            <a:r>
              <a:rPr lang="en-US" sz="2000" b="1" dirty="0" smtClean="0"/>
              <a:t>Also </a:t>
            </a:r>
            <a:r>
              <a:rPr lang="en-US" sz="2000" b="1" dirty="0"/>
              <a:t>it can be an </a:t>
            </a:r>
            <a:r>
              <a:rPr lang="en-US" sz="2000" i="1" dirty="0"/>
              <a:t>emotional decision making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79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084832"/>
            <a:ext cx="9720071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FFC000"/>
                </a:solidFill>
              </a:rPr>
              <a:t>Roles: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i="1" dirty="0" smtClean="0"/>
              <a:t>Influencer</a:t>
            </a:r>
          </a:p>
          <a:p>
            <a:pPr marL="0" indent="0">
              <a:buNone/>
            </a:pPr>
            <a:r>
              <a:rPr lang="en-US" sz="1800" dirty="0" smtClean="0"/>
              <a:t>It </a:t>
            </a:r>
            <a:r>
              <a:rPr lang="en-US" sz="1800" dirty="0"/>
              <a:t>might be the eldest kid in the family who is following many celebrities and </a:t>
            </a:r>
            <a:r>
              <a:rPr lang="en-US" sz="1800" dirty="0" smtClean="0"/>
              <a:t>influencers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1" dirty="0">
                <a:solidFill>
                  <a:srgbClr val="FFC000"/>
                </a:solidFill>
              </a:rPr>
              <a:t> </a:t>
            </a:r>
            <a:r>
              <a:rPr lang="en-US" sz="2400" i="1" dirty="0" smtClean="0"/>
              <a:t>Gatekeeper</a:t>
            </a:r>
          </a:p>
          <a:p>
            <a:pPr marL="0" indent="0">
              <a:buNone/>
            </a:pPr>
            <a:r>
              <a:rPr lang="en-US" sz="1800" dirty="0" smtClean="0"/>
              <a:t>It might be </a:t>
            </a:r>
            <a:r>
              <a:rPr lang="en-US" sz="1800" dirty="0"/>
              <a:t>the mother who cares about her family’s </a:t>
            </a:r>
            <a:r>
              <a:rPr lang="en-US" sz="1800" dirty="0" smtClean="0"/>
              <a:t>health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1" dirty="0">
                <a:solidFill>
                  <a:srgbClr val="FFC000"/>
                </a:solidFill>
              </a:rPr>
              <a:t> </a:t>
            </a:r>
            <a:r>
              <a:rPr lang="en-US" sz="2400" i="1" dirty="0" smtClean="0"/>
              <a:t>Purchaser/user</a:t>
            </a:r>
          </a:p>
          <a:p>
            <a:pPr marL="0" indent="0">
              <a:buNone/>
            </a:pPr>
            <a:r>
              <a:rPr lang="en-US" sz="1800" dirty="0"/>
              <a:t>They are most likely the same </a:t>
            </a:r>
            <a:r>
              <a:rPr lang="en-US" sz="1800" dirty="0" smtClean="0"/>
              <a:t>person (could be all the members of the family).</a:t>
            </a:r>
            <a:endParaRPr lang="en-US" sz="1800" i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36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3219450" y="166688"/>
          <a:ext cx="5753100" cy="6524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826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125000"/>
              </a:schemeClr>
              <a:schemeClr val="phClr">
                <a:tint val="92000"/>
                <a:shade val="70000"/>
                <a:satMod val="110000"/>
              </a:schemeClr>
            </a:duotone>
          </a:blip>
          <a:tile tx="0" ty="0" sx="22000" sy="2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E736489A-00C3-4E0A-AAA8-D4D3127BA5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254</TotalTime>
  <Words>1498</Words>
  <Application>Microsoft Office PowerPoint</Application>
  <PresentationFormat>Widescreen</PresentationFormat>
  <Paragraphs>181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Tahoma</vt:lpstr>
      <vt:lpstr>Times New Roman</vt:lpstr>
      <vt:lpstr>Tw Cen MT</vt:lpstr>
      <vt:lpstr>Tw Cen MT Condensed</vt:lpstr>
      <vt:lpstr>Wingdings 3</vt:lpstr>
      <vt:lpstr>Integral</vt:lpstr>
      <vt:lpstr>Pretzo imc plan</vt:lpstr>
      <vt:lpstr>Executive Summary</vt:lpstr>
      <vt:lpstr>General background and history</vt:lpstr>
      <vt:lpstr>The market our product operates in</vt:lpstr>
      <vt:lpstr>External Analysis</vt:lpstr>
      <vt:lpstr>Competitors analysis (aBu auf)</vt:lpstr>
      <vt:lpstr>Consumer Analysis</vt:lpstr>
      <vt:lpstr>Consumer Analysis</vt:lpstr>
      <vt:lpstr>PowerPoint Presentation</vt:lpstr>
      <vt:lpstr>Marketing Objectives</vt:lpstr>
      <vt:lpstr>Analysis of Promotional Program Situation</vt:lpstr>
      <vt:lpstr>Our positioning strategies are</vt:lpstr>
      <vt:lpstr>the marketing mix decisions aligned with our positioning</vt:lpstr>
      <vt:lpstr>communications state</vt:lpstr>
      <vt:lpstr>communications channels</vt:lpstr>
      <vt:lpstr>Response model</vt:lpstr>
      <vt:lpstr>SMART Communications Objectives</vt:lpstr>
      <vt:lpstr>the advertising budget</vt:lpstr>
      <vt:lpstr>Push/Pull Promotional Strategy</vt:lpstr>
      <vt:lpstr>PowerPoint Presentation</vt:lpstr>
      <vt:lpstr>Promotional Mix</vt:lpstr>
      <vt:lpstr>Media plan</vt:lpstr>
      <vt:lpstr>Media plan</vt:lpstr>
      <vt:lpstr>Media schedule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Khaled</dc:creator>
  <cp:lastModifiedBy>Dina Khaled</cp:lastModifiedBy>
  <cp:revision>23</cp:revision>
  <dcterms:created xsi:type="dcterms:W3CDTF">2021-07-06T10:49:10Z</dcterms:created>
  <dcterms:modified xsi:type="dcterms:W3CDTF">2021-07-07T04:15:38Z</dcterms:modified>
</cp:coreProperties>
</file>

<file path=docProps/thumbnail.jpeg>
</file>